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65" r:id="rId3"/>
    <p:sldId id="323" r:id="rId4"/>
    <p:sldId id="340" r:id="rId5"/>
    <p:sldId id="324" r:id="rId6"/>
    <p:sldId id="325" r:id="rId7"/>
    <p:sldId id="326" r:id="rId8"/>
    <p:sldId id="341" r:id="rId9"/>
    <p:sldId id="339" r:id="rId10"/>
    <p:sldId id="327" r:id="rId11"/>
    <p:sldId id="328" r:id="rId12"/>
    <p:sldId id="329" r:id="rId13"/>
    <p:sldId id="330" r:id="rId14"/>
    <p:sldId id="331" r:id="rId15"/>
    <p:sldId id="338" r:id="rId16"/>
    <p:sldId id="332" r:id="rId17"/>
    <p:sldId id="333" r:id="rId18"/>
    <p:sldId id="334" r:id="rId19"/>
    <p:sldId id="335" r:id="rId20"/>
    <p:sldId id="336" r:id="rId21"/>
    <p:sldId id="33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533" autoAdjust="0"/>
  </p:normalViewPr>
  <p:slideViewPr>
    <p:cSldViewPr>
      <p:cViewPr varScale="1">
        <p:scale>
          <a:sx n="70" d="100"/>
          <a:sy n="70" d="100"/>
        </p:scale>
        <p:origin x="-1166" y="-67"/>
      </p:cViewPr>
      <p:guideLst>
        <p:guide orient="horz" pos="2160"/>
        <p:guide pos="3840"/>
        <p:guide pos="6816"/>
        <p:guide pos="816"/>
      </p:guideLst>
    </p:cSldViewPr>
  </p:slideViewPr>
  <p:outlineViewPr>
    <p:cViewPr>
      <p:scale>
        <a:sx n="33" d="100"/>
        <a:sy n="33" d="100"/>
      </p:scale>
      <p:origin x="0" y="-894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cs-CZ" smtClean="0"/>
              <a:t>10. 9. 2019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cs-CZ" smtClean="0"/>
              <a:t>10. 9. 2019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10. 9. 2019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10. 9. 2019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10. 9. 2019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10. 9. 2019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10. 9. 2019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élník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10. 9. 2019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10. 9. 2019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cs-CZ" smtClean="0"/>
              <a:t>10. 9. 2019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10. 9. 2019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10. 9. 2019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10. 9. 2019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10. 9. 2019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élník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  <a:p>
            <a:pPr lvl="5"/>
            <a:r>
              <a:rPr lang="cs-CZ" dirty="0" smtClean="0"/>
              <a:t>Šestý</a:t>
            </a:r>
          </a:p>
          <a:p>
            <a:pPr lvl="6"/>
            <a:r>
              <a:rPr lang="cs-CZ" dirty="0" smtClean="0"/>
              <a:t>Sedmý</a:t>
            </a:r>
          </a:p>
          <a:p>
            <a:pPr lvl="7"/>
            <a:r>
              <a:rPr lang="cs-CZ" dirty="0" smtClean="0"/>
              <a:t>Osmý</a:t>
            </a:r>
          </a:p>
          <a:p>
            <a:pPr lvl="8"/>
            <a:r>
              <a:rPr lang="cs-CZ" dirty="0" smtClean="0"/>
              <a:t>Devátý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10. 9. 2019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87488" y="5445224"/>
            <a:ext cx="8244409" cy="78864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cs-CZ" dirty="0" smtClean="0">
                <a:latin typeface="Corbel"/>
              </a:rPr>
              <a:t>7. Výzva OPZ </a:t>
            </a:r>
            <a:r>
              <a:rPr lang="cs-CZ" dirty="0"/>
              <a:t>Podpora poskytování sociálních a inkluzivních služeb </a:t>
            </a:r>
            <a:r>
              <a:rPr lang="cs-CZ" dirty="0" smtClean="0"/>
              <a:t>II.</a:t>
            </a:r>
            <a:endParaRPr lang="cs-CZ" sz="4800" b="0" i="0" dirty="0">
              <a:solidFill>
                <a:schemeClr val="bg1"/>
              </a:solidFill>
              <a:latin typeface="Corbel"/>
              <a:ea typeface="+mj-ea"/>
              <a:cs typeface="+mj-cs"/>
            </a:endParaRPr>
          </a:p>
        </p:txBody>
      </p:sp>
      <p:pic>
        <p:nvPicPr>
          <p:cNvPr id="5" name="Obráze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0241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109473" y="-2"/>
            <a:ext cx="2077169" cy="981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 dirty="0">
                <a:latin typeface="Times New Roman" pitchFamily="18" charset="0"/>
              </a:rPr>
              <a:t>MAS ROKYTNÁ, o.p.s.</a:t>
            </a:r>
            <a:endParaRPr lang="cs-CZ" altLang="cs-CZ" sz="1000" b="1" dirty="0">
              <a:latin typeface="Calibri" pitchFamily="34" charset="0"/>
            </a:endParaRPr>
          </a:p>
          <a:p>
            <a:pPr>
              <a:buFontTx/>
              <a:buNone/>
            </a:pPr>
            <a:r>
              <a:rPr lang="cs-CZ" altLang="cs-CZ" sz="1000" dirty="0"/>
              <a:t>Srázná 444   </a:t>
            </a:r>
          </a:p>
          <a:p>
            <a:pPr>
              <a:buFontTx/>
              <a:buNone/>
            </a:pPr>
            <a:r>
              <a:rPr lang="cs-CZ" altLang="cs-CZ" sz="1000" dirty="0"/>
              <a:t>676 00  Moravské Budějovice</a:t>
            </a:r>
          </a:p>
          <a:p>
            <a:pPr>
              <a:buFontTx/>
              <a:buNone/>
            </a:pPr>
            <a:r>
              <a:rPr lang="cs-CZ" altLang="cs-CZ" sz="1000" dirty="0"/>
              <a:t>IČ:  26903237</a:t>
            </a:r>
          </a:p>
          <a:p>
            <a:pPr>
              <a:buFontTx/>
              <a:buNone/>
            </a:pPr>
            <a:r>
              <a:rPr lang="cs-CZ" altLang="cs-CZ" sz="1000" dirty="0"/>
              <a:t>www.masrokytna.cz</a:t>
            </a:r>
            <a:br>
              <a:rPr lang="cs-CZ" altLang="cs-CZ" sz="1000" dirty="0"/>
            </a:br>
            <a:endParaRPr lang="cs-CZ" altLang="cs-CZ" sz="1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6235515"/>
            <a:ext cx="5759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6170227"/>
            <a:ext cx="4104456" cy="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85376"/>
          </a:xfrm>
        </p:spPr>
        <p:txBody>
          <a:bodyPr/>
          <a:lstStyle/>
          <a:p>
            <a:r>
              <a:rPr lang="cs-CZ" dirty="0" smtClean="0"/>
              <a:t>Nepřímé náklady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340768"/>
            <a:ext cx="9509125" cy="460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5791823"/>
            <a:ext cx="5759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03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85376"/>
          </a:xfrm>
        </p:spPr>
        <p:txBody>
          <a:bodyPr/>
          <a:lstStyle/>
          <a:p>
            <a:r>
              <a:rPr lang="cs-CZ" dirty="0" smtClean="0"/>
              <a:t>Podporované aktivity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23" y="1412776"/>
            <a:ext cx="9439041" cy="461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5791823"/>
            <a:ext cx="5759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97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85376"/>
          </a:xfrm>
        </p:spPr>
        <p:txBody>
          <a:bodyPr/>
          <a:lstStyle/>
          <a:p>
            <a:r>
              <a:rPr lang="cs-CZ" dirty="0" smtClean="0"/>
              <a:t>Podporované aktivity – A. sociální služby 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6" y="1484784"/>
            <a:ext cx="10928438" cy="419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5791823"/>
            <a:ext cx="5759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6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85376"/>
          </a:xfrm>
        </p:spPr>
        <p:txBody>
          <a:bodyPr/>
          <a:lstStyle/>
          <a:p>
            <a:r>
              <a:rPr lang="cs-CZ" dirty="0" smtClean="0"/>
              <a:t>Podporované aktivity – A. Sociální služby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6" y="1916833"/>
            <a:ext cx="10426417" cy="376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5791823"/>
            <a:ext cx="5759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15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1336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A. Sociální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1124744"/>
            <a:ext cx="9509760" cy="49048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400" dirty="0"/>
              <a:t>a) 	Odborné sociální poradenství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b) 	Terénní programy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c) 	Sociálně aktivizační služby pro rodiny s dětmi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d)	 Raná péče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e) 	Krizová pomoc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f) 	Kontaktní centra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g) 	Nízkoprahové zařízení pro děti a mládež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h) 	Sociální rehabilitace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i) 	Sociálně terapeutické dílny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j) 	Služby následné péče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k) 	Podpora samostatného bydlení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l) 	Osobní asistence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m) 	Odlehčovací služby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5791823"/>
            <a:ext cx="5759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3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B. </a:t>
            </a:r>
            <a:r>
              <a:rPr lang="cs-CZ" dirty="0"/>
              <a:t>Další programy a činnosti v rámci soc. začleňování nad rámec/mimo režim zákona č. 108/2006 Sb.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2037816"/>
            <a:ext cx="9509125" cy="385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5791823"/>
            <a:ext cx="5759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39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 smtClean="0"/>
              <a:t>B. Další </a:t>
            </a:r>
            <a:r>
              <a:rPr lang="cs-CZ" dirty="0"/>
              <a:t>programy a činnosti v rámci soc. začleňování nad rámec/mimo režim zákona č. 108/2006 Sb.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1484784"/>
            <a:ext cx="9509760" cy="454479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cs-CZ" dirty="0"/>
              <a:t>Preventivní programy </a:t>
            </a:r>
          </a:p>
          <a:p>
            <a:pPr lvl="0">
              <a:spcBef>
                <a:spcPts val="0"/>
              </a:spcBef>
            </a:pPr>
            <a:r>
              <a:rPr lang="cs-CZ" dirty="0"/>
              <a:t>Motivační programy přispívající k sociálnímu začlenění nebo k prevenci sociálního </a:t>
            </a:r>
            <a:br>
              <a:rPr lang="cs-CZ" dirty="0"/>
            </a:br>
            <a:r>
              <a:rPr lang="cs-CZ" dirty="0"/>
              <a:t>              vyloučení </a:t>
            </a:r>
          </a:p>
          <a:p>
            <a:pPr lvl="0">
              <a:spcBef>
                <a:spcPts val="0"/>
              </a:spcBef>
            </a:pPr>
            <a:r>
              <a:rPr lang="cs-CZ" dirty="0"/>
              <a:t>Předcházení ekonomické nestability </a:t>
            </a:r>
          </a:p>
          <a:p>
            <a:pPr lvl="0">
              <a:spcBef>
                <a:spcPts val="0"/>
              </a:spcBef>
            </a:pPr>
            <a:r>
              <a:rPr lang="cs-CZ" dirty="0"/>
              <a:t>Aktivity místních samospráv při optimalizaci zajištění činností a výkonu sociální práce </a:t>
            </a:r>
            <a:br>
              <a:rPr lang="cs-CZ" dirty="0"/>
            </a:br>
            <a:r>
              <a:rPr lang="cs-CZ" dirty="0"/>
              <a:t>              na svém území </a:t>
            </a:r>
          </a:p>
          <a:p>
            <a:pPr>
              <a:spcBef>
                <a:spcPts val="0"/>
              </a:spcBef>
            </a:pPr>
            <a:r>
              <a:rPr lang="cs-CZ" dirty="0"/>
              <a:t>Doplňkové aktivity</a:t>
            </a:r>
          </a:p>
          <a:p>
            <a:pPr>
              <a:spcBef>
                <a:spcPts val="0"/>
              </a:spcBef>
            </a:pPr>
            <a:r>
              <a:rPr lang="cs-CZ" dirty="0"/>
              <a:t>prevence a řešení problémů především v sociálně vyloučených lokalitách, </a:t>
            </a:r>
          </a:p>
          <a:p>
            <a:pPr>
              <a:spcBef>
                <a:spcPts val="0"/>
              </a:spcBef>
            </a:pPr>
            <a:r>
              <a:rPr lang="cs-CZ" dirty="0"/>
              <a:t>podpora mladým lidem ze sociálně znevýhodněného prostředí při vstupu do samostatného života po ukončení nebo i v průběhu jejich vzdělávání, </a:t>
            </a:r>
          </a:p>
          <a:p>
            <a:pPr>
              <a:spcBef>
                <a:spcPts val="0"/>
              </a:spcBef>
            </a:pPr>
            <a:r>
              <a:rPr lang="cs-CZ" dirty="0"/>
              <a:t>programy sekundární a terciální prevence pro osoby s chronickým duševním onemocněním,</a:t>
            </a:r>
          </a:p>
          <a:p>
            <a:pPr>
              <a:spcBef>
                <a:spcPts val="0"/>
              </a:spcBef>
            </a:pPr>
            <a:r>
              <a:rPr lang="cs-CZ" dirty="0"/>
              <a:t>osoby ohrožené závislostmi (včetně patologického hráčství) nebo osoby závislé na návykových </a:t>
            </a:r>
            <a:r>
              <a:rPr lang="cs-CZ" dirty="0" smtClean="0"/>
              <a:t>látkách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Vzdělávání pracovníků organizací, kteří vykonávají přímou práci s klienty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5791823"/>
            <a:ext cx="5759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2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C. Podpora </a:t>
            </a:r>
            <a:r>
              <a:rPr lang="cs-CZ" dirty="0"/>
              <a:t>komunitní soc. práce a komunitních center jako prostředků soc. začleňování nebo prevence soc. </a:t>
            </a:r>
            <a:r>
              <a:rPr lang="cs-CZ" dirty="0" smtClean="0"/>
              <a:t>vyloučení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772816"/>
            <a:ext cx="950912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5791823"/>
            <a:ext cx="5759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19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57384"/>
          </a:xfrm>
        </p:spPr>
        <p:txBody>
          <a:bodyPr/>
          <a:lstStyle/>
          <a:p>
            <a:r>
              <a:rPr lang="cs-CZ" dirty="0" smtClean="0"/>
              <a:t>D. Komunitní centra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412776"/>
            <a:ext cx="9509125" cy="448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5791823"/>
            <a:ext cx="5759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6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57384"/>
          </a:xfrm>
        </p:spPr>
        <p:txBody>
          <a:bodyPr/>
          <a:lstStyle/>
          <a:p>
            <a:r>
              <a:rPr lang="cs-CZ" dirty="0" smtClean="0"/>
              <a:t>D. Komunitní centra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85" y="1268760"/>
            <a:ext cx="9498430" cy="476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5791823"/>
            <a:ext cx="5759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29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Věcné zaměření výzvy vychází z komunitního projednávání strategie rozvoje území MAS Rokytná. </a:t>
            </a:r>
          </a:p>
          <a:p>
            <a:r>
              <a:rPr lang="cs-CZ" dirty="0"/>
              <a:t>Cílem opatření je vytvoření nových a zkvalitnění (např. rozšíření) stávajících služeb, zázemí a programů zaměřených na pomoc níže specifikovaným cílovým skupinám, které čelí sociálnímu vyloučení nebo jsou sociálním vyloučením ohroženy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Cílem </a:t>
            </a:r>
            <a:r>
              <a:rPr lang="cs-CZ" dirty="0" smtClean="0"/>
              <a:t>3. </a:t>
            </a:r>
            <a:r>
              <a:rPr lang="cs-CZ" dirty="0"/>
              <a:t>výzvy MAS Rokytná  - OPZ - Podpora poskytování sociálních a inkluzivních služeb I.  je podpořit rozšíření využití kvalitních sociálních služeb a dalších programů a činností v oblasti sociálního začleňování a prevence sociálního vyloučení osob, komunitní sociální práce a komunitních center.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930" y="5661248"/>
            <a:ext cx="4104456" cy="6766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5791823"/>
            <a:ext cx="5759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6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Konzultace projektových záměrů – řídící pracovníci MPSV </a:t>
            </a:r>
            <a:endParaRPr lang="cs-CZ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844825"/>
            <a:ext cx="950912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5791823"/>
            <a:ext cx="5759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0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informace o výzvě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5791823"/>
            <a:ext cx="5759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055688" y="2060575"/>
            <a:ext cx="9866312" cy="3455988"/>
            <a:chOff x="665" y="1298"/>
            <a:chExt cx="6215" cy="2177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65" y="1298"/>
              <a:ext cx="6215" cy="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851" y="1339"/>
              <a:ext cx="164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Datum vyhlášení výzvy MAS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407" y="1339"/>
              <a:ext cx="10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976" y="1339"/>
              <a:ext cx="5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24.4 2019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16" y="1339"/>
              <a:ext cx="9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736" y="1298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736" y="1298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742" y="1298"/>
              <a:ext cx="312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864" y="1298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871" y="1298"/>
              <a:ext cx="292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800" y="1298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800" y="1298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36" y="1304"/>
              <a:ext cx="6" cy="2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864" y="1304"/>
              <a:ext cx="7" cy="2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6800" y="1304"/>
              <a:ext cx="7" cy="2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851" y="1590"/>
              <a:ext cx="222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Datum zpřístupnění žádosti o podporu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2985" y="1590"/>
              <a:ext cx="10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976" y="1590"/>
              <a:ext cx="2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24.4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147" y="1590"/>
              <a:ext cx="37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2019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4516" y="1590"/>
              <a:ext cx="78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, 12:00 hodin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228" y="1590"/>
              <a:ext cx="9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736" y="1549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742" y="1549"/>
              <a:ext cx="312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864" y="1549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871" y="1549"/>
              <a:ext cx="292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6800" y="1549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12" name="Rectangle 30"/>
            <p:cNvSpPr>
              <a:spLocks noChangeArrowheads="1"/>
            </p:cNvSpPr>
            <p:nvPr/>
          </p:nvSpPr>
          <p:spPr bwMode="auto">
            <a:xfrm>
              <a:off x="736" y="1555"/>
              <a:ext cx="6" cy="2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13" name="Rectangle 31"/>
            <p:cNvSpPr>
              <a:spLocks noChangeArrowheads="1"/>
            </p:cNvSpPr>
            <p:nvPr/>
          </p:nvSpPr>
          <p:spPr bwMode="auto">
            <a:xfrm>
              <a:off x="3864" y="1555"/>
              <a:ext cx="7" cy="2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15" name="Rectangle 32"/>
            <p:cNvSpPr>
              <a:spLocks noChangeArrowheads="1"/>
            </p:cNvSpPr>
            <p:nvPr/>
          </p:nvSpPr>
          <p:spPr bwMode="auto">
            <a:xfrm>
              <a:off x="6800" y="1555"/>
              <a:ext cx="7" cy="2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16" name="Rectangle 33"/>
            <p:cNvSpPr>
              <a:spLocks noChangeArrowheads="1"/>
            </p:cNvSpPr>
            <p:nvPr/>
          </p:nvSpPr>
          <p:spPr bwMode="auto">
            <a:xfrm>
              <a:off x="851" y="1841"/>
              <a:ext cx="2391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Datum zahájení příjmu žádostí o podporu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7" name="Rectangle 34"/>
            <p:cNvSpPr>
              <a:spLocks noChangeArrowheads="1"/>
            </p:cNvSpPr>
            <p:nvPr/>
          </p:nvSpPr>
          <p:spPr bwMode="auto">
            <a:xfrm>
              <a:off x="3155" y="1841"/>
              <a:ext cx="10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8" name="Rectangle 35"/>
            <p:cNvSpPr>
              <a:spLocks noChangeArrowheads="1"/>
            </p:cNvSpPr>
            <p:nvPr/>
          </p:nvSpPr>
          <p:spPr bwMode="auto">
            <a:xfrm>
              <a:off x="3976" y="1841"/>
              <a:ext cx="5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24.4 2019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9" name="Rectangle 36"/>
            <p:cNvSpPr>
              <a:spLocks noChangeArrowheads="1"/>
            </p:cNvSpPr>
            <p:nvPr/>
          </p:nvSpPr>
          <p:spPr bwMode="auto">
            <a:xfrm>
              <a:off x="4516" y="1841"/>
              <a:ext cx="78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, 12:00 hodin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0" name="Rectangle 37"/>
            <p:cNvSpPr>
              <a:spLocks noChangeArrowheads="1"/>
            </p:cNvSpPr>
            <p:nvPr/>
          </p:nvSpPr>
          <p:spPr bwMode="auto">
            <a:xfrm>
              <a:off x="5228" y="1841"/>
              <a:ext cx="9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1" name="Rectangle 38"/>
            <p:cNvSpPr>
              <a:spLocks noChangeArrowheads="1"/>
            </p:cNvSpPr>
            <p:nvPr/>
          </p:nvSpPr>
          <p:spPr bwMode="auto">
            <a:xfrm>
              <a:off x="736" y="1799"/>
              <a:ext cx="6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22" name="Rectangle 39"/>
            <p:cNvSpPr>
              <a:spLocks noChangeArrowheads="1"/>
            </p:cNvSpPr>
            <p:nvPr/>
          </p:nvSpPr>
          <p:spPr bwMode="auto">
            <a:xfrm>
              <a:off x="742" y="1799"/>
              <a:ext cx="312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23" name="Rectangle 40"/>
            <p:cNvSpPr>
              <a:spLocks noChangeArrowheads="1"/>
            </p:cNvSpPr>
            <p:nvPr/>
          </p:nvSpPr>
          <p:spPr bwMode="auto">
            <a:xfrm>
              <a:off x="3864" y="1799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24" name="Rectangle 41"/>
            <p:cNvSpPr>
              <a:spLocks noChangeArrowheads="1"/>
            </p:cNvSpPr>
            <p:nvPr/>
          </p:nvSpPr>
          <p:spPr bwMode="auto">
            <a:xfrm>
              <a:off x="3871" y="1799"/>
              <a:ext cx="2929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25" name="Rectangle 42"/>
            <p:cNvSpPr>
              <a:spLocks noChangeArrowheads="1"/>
            </p:cNvSpPr>
            <p:nvPr/>
          </p:nvSpPr>
          <p:spPr bwMode="auto">
            <a:xfrm>
              <a:off x="6800" y="1799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26" name="Rectangle 43"/>
            <p:cNvSpPr>
              <a:spLocks noChangeArrowheads="1"/>
            </p:cNvSpPr>
            <p:nvPr/>
          </p:nvSpPr>
          <p:spPr bwMode="auto">
            <a:xfrm>
              <a:off x="736" y="1806"/>
              <a:ext cx="6" cy="2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27" name="Rectangle 44"/>
            <p:cNvSpPr>
              <a:spLocks noChangeArrowheads="1"/>
            </p:cNvSpPr>
            <p:nvPr/>
          </p:nvSpPr>
          <p:spPr bwMode="auto">
            <a:xfrm>
              <a:off x="3864" y="1806"/>
              <a:ext cx="7" cy="2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28" name="Rectangle 45"/>
            <p:cNvSpPr>
              <a:spLocks noChangeArrowheads="1"/>
            </p:cNvSpPr>
            <p:nvPr/>
          </p:nvSpPr>
          <p:spPr bwMode="auto">
            <a:xfrm>
              <a:off x="6800" y="1806"/>
              <a:ext cx="7" cy="2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29" name="Rectangle 46"/>
            <p:cNvSpPr>
              <a:spLocks noChangeArrowheads="1"/>
            </p:cNvSpPr>
            <p:nvPr/>
          </p:nvSpPr>
          <p:spPr bwMode="auto">
            <a:xfrm>
              <a:off x="851" y="2091"/>
              <a:ext cx="243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Datum ukončení příjmu žádostí o podporu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0" name="Rectangle 47"/>
            <p:cNvSpPr>
              <a:spLocks noChangeArrowheads="1"/>
            </p:cNvSpPr>
            <p:nvPr/>
          </p:nvSpPr>
          <p:spPr bwMode="auto">
            <a:xfrm>
              <a:off x="3200" y="2091"/>
              <a:ext cx="10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1" name="Rectangle 48"/>
            <p:cNvSpPr>
              <a:spLocks noChangeArrowheads="1"/>
            </p:cNvSpPr>
            <p:nvPr/>
          </p:nvSpPr>
          <p:spPr bwMode="auto">
            <a:xfrm>
              <a:off x="3976" y="2091"/>
              <a:ext cx="58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20. 9 2019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2" name="Rectangle 49"/>
            <p:cNvSpPr>
              <a:spLocks noChangeArrowheads="1"/>
            </p:cNvSpPr>
            <p:nvPr/>
          </p:nvSpPr>
          <p:spPr bwMode="auto">
            <a:xfrm>
              <a:off x="4583" y="2091"/>
              <a:ext cx="78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, 12:00 hodin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3" name="Rectangle 50"/>
            <p:cNvSpPr>
              <a:spLocks noChangeArrowheads="1"/>
            </p:cNvSpPr>
            <p:nvPr/>
          </p:nvSpPr>
          <p:spPr bwMode="auto">
            <a:xfrm>
              <a:off x="5295" y="2091"/>
              <a:ext cx="9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4" name="Rectangle 51"/>
            <p:cNvSpPr>
              <a:spLocks noChangeArrowheads="1"/>
            </p:cNvSpPr>
            <p:nvPr/>
          </p:nvSpPr>
          <p:spPr bwMode="auto">
            <a:xfrm>
              <a:off x="736" y="2050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35" name="Rectangle 52"/>
            <p:cNvSpPr>
              <a:spLocks noChangeArrowheads="1"/>
            </p:cNvSpPr>
            <p:nvPr/>
          </p:nvSpPr>
          <p:spPr bwMode="auto">
            <a:xfrm>
              <a:off x="742" y="2050"/>
              <a:ext cx="312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36" name="Rectangle 53"/>
            <p:cNvSpPr>
              <a:spLocks noChangeArrowheads="1"/>
            </p:cNvSpPr>
            <p:nvPr/>
          </p:nvSpPr>
          <p:spPr bwMode="auto">
            <a:xfrm>
              <a:off x="3864" y="2050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37" name="Rectangle 54"/>
            <p:cNvSpPr>
              <a:spLocks noChangeArrowheads="1"/>
            </p:cNvSpPr>
            <p:nvPr/>
          </p:nvSpPr>
          <p:spPr bwMode="auto">
            <a:xfrm>
              <a:off x="3871" y="2050"/>
              <a:ext cx="292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38" name="Rectangle 55"/>
            <p:cNvSpPr>
              <a:spLocks noChangeArrowheads="1"/>
            </p:cNvSpPr>
            <p:nvPr/>
          </p:nvSpPr>
          <p:spPr bwMode="auto">
            <a:xfrm>
              <a:off x="6800" y="2050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39" name="Rectangle 56"/>
            <p:cNvSpPr>
              <a:spLocks noChangeArrowheads="1"/>
            </p:cNvSpPr>
            <p:nvPr/>
          </p:nvSpPr>
          <p:spPr bwMode="auto">
            <a:xfrm>
              <a:off x="736" y="2056"/>
              <a:ext cx="6" cy="2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40" name="Rectangle 57"/>
            <p:cNvSpPr>
              <a:spLocks noChangeArrowheads="1"/>
            </p:cNvSpPr>
            <p:nvPr/>
          </p:nvSpPr>
          <p:spPr bwMode="auto">
            <a:xfrm>
              <a:off x="3864" y="2056"/>
              <a:ext cx="7" cy="2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41" name="Rectangle 58"/>
            <p:cNvSpPr>
              <a:spLocks noChangeArrowheads="1"/>
            </p:cNvSpPr>
            <p:nvPr/>
          </p:nvSpPr>
          <p:spPr bwMode="auto">
            <a:xfrm>
              <a:off x="6800" y="2056"/>
              <a:ext cx="7" cy="2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42" name="Rectangle 59"/>
            <p:cNvSpPr>
              <a:spLocks noChangeArrowheads="1"/>
            </p:cNvSpPr>
            <p:nvPr/>
          </p:nvSpPr>
          <p:spPr bwMode="auto">
            <a:xfrm>
              <a:off x="851" y="2345"/>
              <a:ext cx="277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Maximální délka, na kterou je žadatel oprávněn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3" name="Rectangle 60"/>
            <p:cNvSpPr>
              <a:spLocks noChangeArrowheads="1"/>
            </p:cNvSpPr>
            <p:nvPr/>
          </p:nvSpPr>
          <p:spPr bwMode="auto">
            <a:xfrm>
              <a:off x="851" y="2506"/>
              <a:ext cx="114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projekt naplánovat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4" name="Rectangle 61"/>
            <p:cNvSpPr>
              <a:spLocks noChangeArrowheads="1"/>
            </p:cNvSpPr>
            <p:nvPr/>
          </p:nvSpPr>
          <p:spPr bwMode="auto">
            <a:xfrm>
              <a:off x="1913" y="2506"/>
              <a:ext cx="10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5" name="Rectangle 62"/>
            <p:cNvSpPr>
              <a:spLocks noChangeArrowheads="1"/>
            </p:cNvSpPr>
            <p:nvPr/>
          </p:nvSpPr>
          <p:spPr bwMode="auto">
            <a:xfrm>
              <a:off x="3976" y="2342"/>
              <a:ext cx="38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Max.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6" name="Rectangle 63"/>
            <p:cNvSpPr>
              <a:spLocks noChangeArrowheads="1"/>
            </p:cNvSpPr>
            <p:nvPr/>
          </p:nvSpPr>
          <p:spPr bwMode="auto">
            <a:xfrm>
              <a:off x="4291" y="2342"/>
              <a:ext cx="20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36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7" name="Rectangle 64"/>
            <p:cNvSpPr>
              <a:spLocks noChangeArrowheads="1"/>
            </p:cNvSpPr>
            <p:nvPr/>
          </p:nvSpPr>
          <p:spPr bwMode="auto">
            <a:xfrm>
              <a:off x="4422" y="2342"/>
              <a:ext cx="10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8" name="Rectangle 65"/>
            <p:cNvSpPr>
              <a:spLocks noChangeArrowheads="1"/>
            </p:cNvSpPr>
            <p:nvPr/>
          </p:nvSpPr>
          <p:spPr bwMode="auto">
            <a:xfrm>
              <a:off x="4455" y="2342"/>
              <a:ext cx="46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měsíců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9" name="Rectangle 66"/>
            <p:cNvSpPr>
              <a:spLocks noChangeArrowheads="1"/>
            </p:cNvSpPr>
            <p:nvPr/>
          </p:nvSpPr>
          <p:spPr bwMode="auto">
            <a:xfrm>
              <a:off x="4843" y="2342"/>
              <a:ext cx="10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0" name="Rectangle 67"/>
            <p:cNvSpPr>
              <a:spLocks noChangeArrowheads="1"/>
            </p:cNvSpPr>
            <p:nvPr/>
          </p:nvSpPr>
          <p:spPr bwMode="auto">
            <a:xfrm>
              <a:off x="736" y="2301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51" name="Rectangle 68"/>
            <p:cNvSpPr>
              <a:spLocks noChangeArrowheads="1"/>
            </p:cNvSpPr>
            <p:nvPr/>
          </p:nvSpPr>
          <p:spPr bwMode="auto">
            <a:xfrm>
              <a:off x="742" y="2301"/>
              <a:ext cx="312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52" name="Rectangle 69"/>
            <p:cNvSpPr>
              <a:spLocks noChangeArrowheads="1"/>
            </p:cNvSpPr>
            <p:nvPr/>
          </p:nvSpPr>
          <p:spPr bwMode="auto">
            <a:xfrm>
              <a:off x="3864" y="2301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53" name="Rectangle 70"/>
            <p:cNvSpPr>
              <a:spLocks noChangeArrowheads="1"/>
            </p:cNvSpPr>
            <p:nvPr/>
          </p:nvSpPr>
          <p:spPr bwMode="auto">
            <a:xfrm>
              <a:off x="3871" y="2301"/>
              <a:ext cx="292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54" name="Rectangle 71"/>
            <p:cNvSpPr>
              <a:spLocks noChangeArrowheads="1"/>
            </p:cNvSpPr>
            <p:nvPr/>
          </p:nvSpPr>
          <p:spPr bwMode="auto">
            <a:xfrm>
              <a:off x="6800" y="2301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55" name="Rectangle 72"/>
            <p:cNvSpPr>
              <a:spLocks noChangeArrowheads="1"/>
            </p:cNvSpPr>
            <p:nvPr/>
          </p:nvSpPr>
          <p:spPr bwMode="auto">
            <a:xfrm>
              <a:off x="736" y="2307"/>
              <a:ext cx="6" cy="4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56" name="Rectangle 73"/>
            <p:cNvSpPr>
              <a:spLocks noChangeArrowheads="1"/>
            </p:cNvSpPr>
            <p:nvPr/>
          </p:nvSpPr>
          <p:spPr bwMode="auto">
            <a:xfrm>
              <a:off x="3864" y="2307"/>
              <a:ext cx="7" cy="4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57" name="Rectangle 74"/>
            <p:cNvSpPr>
              <a:spLocks noChangeArrowheads="1"/>
            </p:cNvSpPr>
            <p:nvPr/>
          </p:nvSpPr>
          <p:spPr bwMode="auto">
            <a:xfrm>
              <a:off x="6800" y="2307"/>
              <a:ext cx="7" cy="4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58" name="Rectangle 75"/>
            <p:cNvSpPr>
              <a:spLocks noChangeArrowheads="1"/>
            </p:cNvSpPr>
            <p:nvPr/>
          </p:nvSpPr>
          <p:spPr bwMode="auto">
            <a:xfrm>
              <a:off x="851" y="2760"/>
              <a:ext cx="151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Nejzazší datum pro ukonč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9" name="Rectangle 76"/>
            <p:cNvSpPr>
              <a:spLocks noChangeArrowheads="1"/>
            </p:cNvSpPr>
            <p:nvPr/>
          </p:nvSpPr>
          <p:spPr bwMode="auto">
            <a:xfrm>
              <a:off x="2285" y="2760"/>
              <a:ext cx="121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ení fyzické realizace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0" name="Rectangle 77"/>
            <p:cNvSpPr>
              <a:spLocks noChangeArrowheads="1"/>
            </p:cNvSpPr>
            <p:nvPr/>
          </p:nvSpPr>
          <p:spPr bwMode="auto">
            <a:xfrm>
              <a:off x="851" y="2920"/>
              <a:ext cx="55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projektu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1" name="Rectangle 78"/>
            <p:cNvSpPr>
              <a:spLocks noChangeArrowheads="1"/>
            </p:cNvSpPr>
            <p:nvPr/>
          </p:nvSpPr>
          <p:spPr bwMode="auto">
            <a:xfrm>
              <a:off x="1326" y="2920"/>
              <a:ext cx="10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2" name="Rectangle 79"/>
            <p:cNvSpPr>
              <a:spLocks noChangeArrowheads="1"/>
            </p:cNvSpPr>
            <p:nvPr/>
          </p:nvSpPr>
          <p:spPr bwMode="auto">
            <a:xfrm>
              <a:off x="3976" y="2756"/>
              <a:ext cx="13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3" name="Rectangle 80"/>
            <p:cNvSpPr>
              <a:spLocks noChangeArrowheads="1"/>
            </p:cNvSpPr>
            <p:nvPr/>
          </p:nvSpPr>
          <p:spPr bwMode="auto">
            <a:xfrm>
              <a:off x="4044" y="2756"/>
              <a:ext cx="13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4" name="Rectangle 81"/>
            <p:cNvSpPr>
              <a:spLocks noChangeArrowheads="1"/>
            </p:cNvSpPr>
            <p:nvPr/>
          </p:nvSpPr>
          <p:spPr bwMode="auto">
            <a:xfrm>
              <a:off x="4111" y="2756"/>
              <a:ext cx="20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. 1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5" name="Rectangle 82"/>
            <p:cNvSpPr>
              <a:spLocks noChangeArrowheads="1"/>
            </p:cNvSpPr>
            <p:nvPr/>
          </p:nvSpPr>
          <p:spPr bwMode="auto">
            <a:xfrm>
              <a:off x="4246" y="2756"/>
              <a:ext cx="13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6" name="Rectangle 83"/>
            <p:cNvSpPr>
              <a:spLocks noChangeArrowheads="1"/>
            </p:cNvSpPr>
            <p:nvPr/>
          </p:nvSpPr>
          <p:spPr bwMode="auto">
            <a:xfrm>
              <a:off x="4313" y="2756"/>
              <a:ext cx="34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. 202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7" name="Rectangle 84"/>
            <p:cNvSpPr>
              <a:spLocks noChangeArrowheads="1"/>
            </p:cNvSpPr>
            <p:nvPr/>
          </p:nvSpPr>
          <p:spPr bwMode="auto">
            <a:xfrm>
              <a:off x="4580" y="2756"/>
              <a:ext cx="13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8" name="Rectangle 85"/>
            <p:cNvSpPr>
              <a:spLocks noChangeArrowheads="1"/>
            </p:cNvSpPr>
            <p:nvPr/>
          </p:nvSpPr>
          <p:spPr bwMode="auto">
            <a:xfrm>
              <a:off x="4647" y="2756"/>
              <a:ext cx="9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9" name="Rectangle 86"/>
            <p:cNvSpPr>
              <a:spLocks noChangeArrowheads="1"/>
            </p:cNvSpPr>
            <p:nvPr/>
          </p:nvSpPr>
          <p:spPr bwMode="auto">
            <a:xfrm>
              <a:off x="736" y="2715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70" name="Rectangle 87"/>
            <p:cNvSpPr>
              <a:spLocks noChangeArrowheads="1"/>
            </p:cNvSpPr>
            <p:nvPr/>
          </p:nvSpPr>
          <p:spPr bwMode="auto">
            <a:xfrm>
              <a:off x="742" y="2715"/>
              <a:ext cx="312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71" name="Rectangle 88"/>
            <p:cNvSpPr>
              <a:spLocks noChangeArrowheads="1"/>
            </p:cNvSpPr>
            <p:nvPr/>
          </p:nvSpPr>
          <p:spPr bwMode="auto">
            <a:xfrm>
              <a:off x="3864" y="2715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72" name="Rectangle 89"/>
            <p:cNvSpPr>
              <a:spLocks noChangeArrowheads="1"/>
            </p:cNvSpPr>
            <p:nvPr/>
          </p:nvSpPr>
          <p:spPr bwMode="auto">
            <a:xfrm>
              <a:off x="3871" y="2715"/>
              <a:ext cx="292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73" name="Rectangle 90"/>
            <p:cNvSpPr>
              <a:spLocks noChangeArrowheads="1"/>
            </p:cNvSpPr>
            <p:nvPr/>
          </p:nvSpPr>
          <p:spPr bwMode="auto">
            <a:xfrm>
              <a:off x="6800" y="2715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74" name="Rectangle 91"/>
            <p:cNvSpPr>
              <a:spLocks noChangeArrowheads="1"/>
            </p:cNvSpPr>
            <p:nvPr/>
          </p:nvSpPr>
          <p:spPr bwMode="auto">
            <a:xfrm>
              <a:off x="736" y="2721"/>
              <a:ext cx="6" cy="4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75" name="Rectangle 92"/>
            <p:cNvSpPr>
              <a:spLocks noChangeArrowheads="1"/>
            </p:cNvSpPr>
            <p:nvPr/>
          </p:nvSpPr>
          <p:spPr bwMode="auto">
            <a:xfrm>
              <a:off x="736" y="3130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76" name="Rectangle 93"/>
            <p:cNvSpPr>
              <a:spLocks noChangeArrowheads="1"/>
            </p:cNvSpPr>
            <p:nvPr/>
          </p:nvSpPr>
          <p:spPr bwMode="auto">
            <a:xfrm>
              <a:off x="736" y="3130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77" name="Rectangle 94"/>
            <p:cNvSpPr>
              <a:spLocks noChangeArrowheads="1"/>
            </p:cNvSpPr>
            <p:nvPr/>
          </p:nvSpPr>
          <p:spPr bwMode="auto">
            <a:xfrm>
              <a:off x="742" y="3130"/>
              <a:ext cx="312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78" name="Rectangle 95"/>
            <p:cNvSpPr>
              <a:spLocks noChangeArrowheads="1"/>
            </p:cNvSpPr>
            <p:nvPr/>
          </p:nvSpPr>
          <p:spPr bwMode="auto">
            <a:xfrm>
              <a:off x="3864" y="2721"/>
              <a:ext cx="7" cy="4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79" name="Rectangle 96"/>
            <p:cNvSpPr>
              <a:spLocks noChangeArrowheads="1"/>
            </p:cNvSpPr>
            <p:nvPr/>
          </p:nvSpPr>
          <p:spPr bwMode="auto">
            <a:xfrm>
              <a:off x="3864" y="3130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80" name="Rectangle 97"/>
            <p:cNvSpPr>
              <a:spLocks noChangeArrowheads="1"/>
            </p:cNvSpPr>
            <p:nvPr/>
          </p:nvSpPr>
          <p:spPr bwMode="auto">
            <a:xfrm>
              <a:off x="3871" y="3130"/>
              <a:ext cx="292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81" name="Rectangle 98"/>
            <p:cNvSpPr>
              <a:spLocks noChangeArrowheads="1"/>
            </p:cNvSpPr>
            <p:nvPr/>
          </p:nvSpPr>
          <p:spPr bwMode="auto">
            <a:xfrm>
              <a:off x="6800" y="2721"/>
              <a:ext cx="7" cy="4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82" name="Rectangle 99"/>
            <p:cNvSpPr>
              <a:spLocks noChangeArrowheads="1"/>
            </p:cNvSpPr>
            <p:nvPr/>
          </p:nvSpPr>
          <p:spPr bwMode="auto">
            <a:xfrm>
              <a:off x="6800" y="3130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83" name="Rectangle 100"/>
            <p:cNvSpPr>
              <a:spLocks noChangeArrowheads="1"/>
            </p:cNvSpPr>
            <p:nvPr/>
          </p:nvSpPr>
          <p:spPr bwMode="auto">
            <a:xfrm>
              <a:off x="6800" y="3130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84" name="Rectangle 101"/>
            <p:cNvSpPr>
              <a:spLocks noChangeArrowheads="1"/>
            </p:cNvSpPr>
            <p:nvPr/>
          </p:nvSpPr>
          <p:spPr bwMode="auto">
            <a:xfrm>
              <a:off x="739" y="3136"/>
              <a:ext cx="112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9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57384"/>
          </a:xfrm>
        </p:spPr>
        <p:txBody>
          <a:bodyPr/>
          <a:lstStyle/>
          <a:p>
            <a:r>
              <a:rPr lang="cs-CZ" dirty="0" smtClean="0"/>
              <a:t>Oprávnění žadatelé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1268760"/>
            <a:ext cx="9509760" cy="47608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dirty="0"/>
              <a:t>Obce</a:t>
            </a:r>
          </a:p>
          <a:p>
            <a:pPr>
              <a:spcBef>
                <a:spcPts val="0"/>
              </a:spcBef>
            </a:pPr>
            <a:r>
              <a:rPr lang="cs-CZ" dirty="0"/>
              <a:t> Dobrovolné svazky obcí</a:t>
            </a:r>
          </a:p>
          <a:p>
            <a:pPr>
              <a:spcBef>
                <a:spcPts val="0"/>
              </a:spcBef>
            </a:pPr>
            <a:r>
              <a:rPr lang="cs-CZ" dirty="0"/>
              <a:t> Organizace zřizované obcemi</a:t>
            </a:r>
          </a:p>
          <a:p>
            <a:pPr>
              <a:spcBef>
                <a:spcPts val="0"/>
              </a:spcBef>
            </a:pPr>
            <a:r>
              <a:rPr lang="cs-CZ" dirty="0"/>
              <a:t> Organizace zřizované kraji</a:t>
            </a:r>
          </a:p>
          <a:p>
            <a:pPr>
              <a:spcBef>
                <a:spcPts val="0"/>
              </a:spcBef>
            </a:pPr>
            <a:r>
              <a:rPr lang="cs-CZ" dirty="0"/>
              <a:t> Příspěvkové organizace</a:t>
            </a:r>
          </a:p>
          <a:p>
            <a:pPr>
              <a:spcBef>
                <a:spcPts val="0"/>
              </a:spcBef>
            </a:pPr>
            <a:r>
              <a:rPr lang="cs-CZ" dirty="0"/>
              <a:t> Nestátní neziskové organizace</a:t>
            </a:r>
          </a:p>
          <a:p>
            <a:pPr>
              <a:spcBef>
                <a:spcPts val="0"/>
              </a:spcBef>
            </a:pPr>
            <a:r>
              <a:rPr lang="cs-CZ" dirty="0"/>
              <a:t> Obchodní korporace</a:t>
            </a:r>
          </a:p>
          <a:p>
            <a:pPr>
              <a:spcBef>
                <a:spcPts val="0"/>
              </a:spcBef>
            </a:pPr>
            <a:r>
              <a:rPr lang="cs-CZ" dirty="0"/>
              <a:t> OSVČ</a:t>
            </a:r>
          </a:p>
          <a:p>
            <a:pPr>
              <a:spcBef>
                <a:spcPts val="0"/>
              </a:spcBef>
            </a:pPr>
            <a:r>
              <a:rPr lang="cs-CZ" dirty="0"/>
              <a:t> Poradenské a vzdělávací instituce</a:t>
            </a:r>
          </a:p>
          <a:p>
            <a:pPr>
              <a:spcBef>
                <a:spcPts val="0"/>
              </a:spcBef>
            </a:pPr>
            <a:r>
              <a:rPr lang="cs-CZ" dirty="0"/>
              <a:t>Poskytovatelé sociálních služeb</a:t>
            </a:r>
          </a:p>
          <a:p>
            <a:pPr>
              <a:spcBef>
                <a:spcPts val="0"/>
              </a:spcBef>
            </a:pPr>
            <a:r>
              <a:rPr lang="cs-CZ" dirty="0"/>
              <a:t> Profesní a podnikatelská sdružení</a:t>
            </a:r>
          </a:p>
          <a:p>
            <a:pPr>
              <a:spcBef>
                <a:spcPts val="0"/>
              </a:spcBef>
            </a:pPr>
            <a:r>
              <a:rPr lang="cs-CZ" dirty="0"/>
              <a:t>Sociální partneři</a:t>
            </a:r>
          </a:p>
          <a:p>
            <a:pPr>
              <a:spcBef>
                <a:spcPts val="0"/>
              </a:spcBef>
            </a:pPr>
            <a:r>
              <a:rPr lang="cs-CZ" dirty="0"/>
              <a:t> Školy a školská zařízení.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5791823"/>
            <a:ext cx="5759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9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1336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Cílové skupiny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91" y="1412776"/>
            <a:ext cx="9436023" cy="461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5791823"/>
            <a:ext cx="5759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2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85376"/>
          </a:xfrm>
        </p:spPr>
        <p:txBody>
          <a:bodyPr/>
          <a:lstStyle/>
          <a:p>
            <a:r>
              <a:rPr lang="cs-CZ" dirty="0" smtClean="0"/>
              <a:t>Míra podpory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5" y="1412776"/>
            <a:ext cx="10055619" cy="461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5791823"/>
            <a:ext cx="5759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28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Alokace výzvy 1 305 2010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1901953"/>
            <a:ext cx="9509760" cy="2031104"/>
          </a:xfrm>
        </p:spPr>
        <p:txBody>
          <a:bodyPr/>
          <a:lstStyle/>
          <a:p>
            <a:r>
              <a:rPr lang="cs-CZ" b="1" dirty="0"/>
              <a:t>Maximální a minimální výše celkových způsobilých výdajů projektu </a:t>
            </a:r>
            <a:endParaRPr lang="cs-CZ" dirty="0"/>
          </a:p>
          <a:p>
            <a:pPr lvl="0"/>
            <a:r>
              <a:rPr lang="cs-CZ" dirty="0"/>
              <a:t> minimální výše celkových způsobilých výdajů projektu: 	</a:t>
            </a:r>
            <a:r>
              <a:rPr lang="cs-CZ" b="1" dirty="0"/>
              <a:t>  400 000 CZK</a:t>
            </a:r>
            <a:endParaRPr lang="cs-CZ" dirty="0"/>
          </a:p>
          <a:p>
            <a:r>
              <a:rPr lang="cs-CZ" dirty="0" smtClean="0"/>
              <a:t>Maximální </a:t>
            </a:r>
            <a:r>
              <a:rPr lang="cs-CZ" dirty="0"/>
              <a:t>výše celkových způsobilých výdajů projektu: 	</a:t>
            </a:r>
            <a:r>
              <a:rPr lang="cs-CZ" b="1" dirty="0"/>
              <a:t>1 305 210 CZK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5791823"/>
            <a:ext cx="5759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53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57384"/>
          </a:xfrm>
        </p:spPr>
        <p:txBody>
          <a:bodyPr/>
          <a:lstStyle/>
          <a:p>
            <a:r>
              <a:rPr lang="cs-CZ" dirty="0" smtClean="0"/>
              <a:t>Způsobilost výdajů</a:t>
            </a:r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36" y="1268760"/>
            <a:ext cx="9189528" cy="476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5791823"/>
            <a:ext cx="5759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Nepřímé náklady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2420888"/>
            <a:ext cx="9509125" cy="243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5791823"/>
            <a:ext cx="5759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18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usinessProjectPlan_TP103417270.potx" id="{F403D0C8-5EEA-409C-92AB-89F2EA738257}" vid="{7180AA9D-811A-47F3-BC03-CE4EC7596B10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obchodního projektového plánu (širokoúhlá)</Template>
  <TotalTime>0</TotalTime>
  <Words>382</Words>
  <Application>Microsoft Office PowerPoint</Application>
  <PresentationFormat>Vlastní</PresentationFormat>
  <Paragraphs>107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Banded Design Blue 16x9</vt:lpstr>
      <vt:lpstr>7. Výzva OPZ Podpora poskytování sociálních a inkluzivních služeb II.</vt:lpstr>
      <vt:lpstr>Cíl výzvy</vt:lpstr>
      <vt:lpstr>Základní informace o výzvě</vt:lpstr>
      <vt:lpstr>Oprávnění žadatelé</vt:lpstr>
      <vt:lpstr>Cílové skupiny</vt:lpstr>
      <vt:lpstr>Míra podpory</vt:lpstr>
      <vt:lpstr>Alokace výzvy 1 305 2010 Kč</vt:lpstr>
      <vt:lpstr>Způsobilost výdajů</vt:lpstr>
      <vt:lpstr>Nepřímé náklady</vt:lpstr>
      <vt:lpstr>Nepřímé náklady</vt:lpstr>
      <vt:lpstr>Podporované aktivity</vt:lpstr>
      <vt:lpstr>Podporované aktivity – A. sociální služby </vt:lpstr>
      <vt:lpstr>Podporované aktivity – A. Sociální služby</vt:lpstr>
      <vt:lpstr>A. Sociální služby</vt:lpstr>
      <vt:lpstr>B. Další programy a činnosti v rámci soc. začleňování nad rámec/mimo režim zákona č. 108/2006 Sb.</vt:lpstr>
      <vt:lpstr>B. Další programy a činnosti v rámci soc. začleňování nad rámec/mimo režim zákona č. 108/2006 Sb. </vt:lpstr>
      <vt:lpstr> C. Podpora komunitní soc. práce a komunitních center jako prostředků soc. začleňování nebo prevence soc. vyloučení</vt:lpstr>
      <vt:lpstr>D. Komunitní centra</vt:lpstr>
      <vt:lpstr>D. Komunitní centra</vt:lpstr>
      <vt:lpstr>Konzultace projektových záměrů – řídící pracovníci MPSV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2016-07-11T04:40:15Z</dcterms:created>
  <dcterms:modified xsi:type="dcterms:W3CDTF">2019-09-10T14:56:21Z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